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24384000" cy="13716000"/>
  <p:notesSz cx="6858000" cy="9144000"/>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7B018BB-80A7-4F77-B60F-C8B233D01FF8}" styleName="">
    <a:wholeTbl>
      <a:tcTxStyle>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p:txBody>
      </p:sp>
      <p:sp>
        <p:nvSpPr>
          <p:cNvPr id="149" name="Shape 14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p>
          <a:p>
            <a:pPr lvl="2"/>
          </a:p>
          <a:p>
            <a:pPr lvl="3"/>
          </a:p>
          <a:p>
            <a:pPr lvl="4"/>
          </a:p>
        </p:txBody>
      </p:sp>
      <p:sp>
        <p:nvSpPr>
          <p:cNvPr id="14"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Statement</a:t>
            </a:r>
          </a:p>
          <a:p>
            <a:pPr lvl="1"/>
          </a:p>
          <a:p>
            <a:pPr lvl="2"/>
          </a:p>
          <a:p>
            <a:pPr lvl="3"/>
          </a:p>
          <a:p>
            <a:pPr lvl="4"/>
          </a:p>
        </p:txBody>
      </p:sp>
      <p:sp>
        <p:nvSpPr>
          <p:cNvPr id="99"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p>
          <a:p>
            <a:pPr lvl="2"/>
          </a:p>
          <a:p>
            <a:pPr lvl="3"/>
          </a:p>
          <a:p>
            <a:pPr lvl="4"/>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810" indent="-469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1pPr>
            <a:lvl2pPr marL="638810" indent="-12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2pPr>
            <a:lvl3pPr marL="638810" indent="4445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3pPr>
            <a:lvl4pPr marL="638810" indent="901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4pPr>
            <a:lvl5pPr marL="638810" indent="1358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“Notable Quote”</a:t>
            </a:r>
          </a:p>
          <a:p>
            <a:pPr lvl="1"/>
          </a:p>
          <a:p>
            <a:pPr lvl="2"/>
          </a:p>
          <a:p>
            <a:pPr lvl="3"/>
          </a:p>
          <a:p>
            <a:pPr lvl="4"/>
          </a:p>
        </p:txBody>
      </p:sp>
      <p:sp>
        <p:nvSpPr>
          <p:cNvPr id="117"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p:nvPr>
            <p:ph type="pic" sz="quarter" idx="21"/>
          </p:nvPr>
        </p:nvSpPr>
        <p:spPr>
          <a:xfrm>
            <a:off x="15417800" y="1270000"/>
            <a:ext cx="8144934" cy="5410200"/>
          </a:xfrm>
          <a:prstGeom prst="rect">
            <a:avLst/>
          </a:prstGeom>
        </p:spPr>
        <p:txBody>
          <a:bodyPr lIns="91439" tIns="45719" rIns="91439" bIns="45719">
            <a:noAutofit/>
          </a:bodyPr>
          <a:lstStyle/>
          <a:p/>
        </p:txBody>
      </p:sp>
      <p:sp>
        <p:nvSpPr>
          <p:cNvPr id="125" name="Low-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a:noAutofit/>
          </a:bodyPr>
          <a:lstStyle/>
          <a:p/>
        </p:txBody>
      </p:sp>
      <p:sp>
        <p:nvSpPr>
          <p:cNvPr id="126" name="View from inside a modern white building with glass panels, looking up to a bright, partly cloudy sky"/>
          <p:cNvSpPr/>
          <p:nvPr>
            <p:ph type="pic" idx="23"/>
          </p:nvPr>
        </p:nvSpPr>
        <p:spPr>
          <a:xfrm>
            <a:off x="-124635" y="1270000"/>
            <a:ext cx="16840169" cy="11243712"/>
          </a:xfrm>
          <a:prstGeom prst="rect">
            <a:avLst/>
          </a:prstGeom>
        </p:spPr>
        <p:txBody>
          <a:bodyPr lIns="91439" tIns="45719" rIns="91439" bIns="45719">
            <a:noAutofit/>
          </a:bodyPr>
          <a:lstStyle/>
          <a:p/>
        </p:txBody>
      </p:sp>
      <p:sp>
        <p:nvSpPr>
          <p:cNvPr id="127"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4" name="Low-angle view of the Azadi Tower in Tehran, Iran against a clear, bright sky"/>
          <p:cNvSpPr/>
          <p:nvPr>
            <p:ph type="pic" idx="21"/>
          </p:nvPr>
        </p:nvSpPr>
        <p:spPr>
          <a:xfrm>
            <a:off x="0" y="-1282700"/>
            <a:ext cx="24384000" cy="16281400"/>
          </a:xfrm>
          <a:prstGeom prst="rect">
            <a:avLst/>
          </a:prstGeom>
        </p:spPr>
        <p:txBody>
          <a:bodyPr lIns="91439" tIns="45719" rIns="91439" bIns="45719">
            <a:noAutofit/>
          </a:bodyPr>
          <a:lstStyle/>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1" name="View from inside a stone structure, looking out towards stairs and a clear, blue sky"/>
          <p:cNvSpPr/>
          <p:nvPr>
            <p:ph type="pic" idx="21"/>
          </p:nvPr>
        </p:nvSpPr>
        <p:spPr>
          <a:xfrm>
            <a:off x="0" y="-1270000"/>
            <a:ext cx="24384000" cy="16272934"/>
          </a:xfrm>
          <a:prstGeom prst="rect">
            <a:avLst/>
          </a:prstGeom>
        </p:spPr>
        <p:txBody>
          <a:bodyPr lIns="91439" tIns="45719" rIns="91439" bIns="45719">
            <a:noAutofit/>
          </a:bodyPr>
          <a:lstStyle/>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p>
          <a:p>
            <a:pPr lvl="2"/>
          </a:p>
          <a:p>
            <a:pPr lvl="3"/>
          </a:p>
          <a:p>
            <a:pPr lvl="4"/>
          </a:p>
        </p:txBody>
      </p:sp>
      <p:sp>
        <p:nvSpPr>
          <p:cNvPr id="2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a:noAutofit/>
          </a:bodyPr>
          <a:lstStyle/>
          <a:p/>
        </p:txBody>
      </p:sp>
      <p:sp>
        <p:nvSpPr>
          <p:cNvPr id="33" name="Slide Title"/>
          <p:cNvSpPr txBox="1"/>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p>
          <a:p>
            <a:pPr lvl="2"/>
          </a:p>
          <a:p>
            <a:pPr lvl="3"/>
          </a:p>
          <a:p>
            <a:pPr lvl="4"/>
          </a:p>
        </p:txBody>
      </p:sp>
      <p:sp>
        <p:nvSpPr>
          <p:cNvPr id="35" name="Slide Number"/>
          <p:cNvSpPr txBox="1"/>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p:nvPr>
            <p:ph type="body" idx="1" hasCustomPrompt="1"/>
          </p:nvPr>
        </p:nvSpPr>
        <p:spPr>
          <a:prstGeom prst="rect">
            <a:avLst/>
          </a:prstGeom>
        </p:spPr>
        <p:txBody>
          <a:bodyPr/>
          <a:lstStyle/>
          <a:p>
            <a:r>
              <a:t>Slide bullet text</a:t>
            </a:r>
          </a:p>
          <a:p>
            <a:pPr lvl="1"/>
          </a:p>
          <a:p>
            <a:pPr lvl="2"/>
          </a:p>
          <a:p>
            <a:pPr lvl="3"/>
          </a:p>
          <a:p>
            <a:pPr lvl="4"/>
          </a:p>
        </p:txBody>
      </p:sp>
      <p:sp>
        <p:nvSpPr>
          <p:cNvPr id="4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r>
              <a:t>Slide bullet text</a:t>
            </a:r>
          </a:p>
          <a:p>
            <a:pPr lvl="1"/>
          </a:p>
          <a:p>
            <a:pPr lvl="2"/>
          </a:p>
          <a:p>
            <a:pPr lvl="3"/>
          </a:p>
          <a:p>
            <a:pPr lvl="4"/>
          </a:p>
        </p:txBody>
      </p:sp>
      <p:sp>
        <p:nvSpPr>
          <p:cNvPr id="53"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r>
              <a:t>Slide bullet text</a:t>
            </a:r>
          </a:p>
          <a:p>
            <a:pPr lvl="1"/>
          </a:p>
          <a:p>
            <a:pPr lvl="2"/>
          </a:p>
          <a:p>
            <a:pPr lvl="3"/>
          </a:p>
          <a:p>
            <a:pPr lvl="4"/>
          </a:p>
        </p:txBody>
      </p:sp>
      <p:sp>
        <p:nvSpPr>
          <p:cNvPr id="62" name="Small section of a modern shell bridge in Qingdao, Shandong, China with a partly cloudy sky above"/>
          <p:cNvSpPr/>
          <p:nvPr>
            <p:ph type="pic" idx="22"/>
          </p:nvPr>
        </p:nvSpPr>
        <p:spPr>
          <a:xfrm>
            <a:off x="9271000" y="1263848"/>
            <a:ext cx="16773843" cy="11188205"/>
          </a:xfrm>
          <a:prstGeom prst="rect">
            <a:avLst/>
          </a:prstGeom>
        </p:spPr>
        <p:txBody>
          <a:bodyPr lIns="91439" tIns="45719" rIns="91439" bIns="45719">
            <a:noAutofit/>
          </a:bodyPr>
          <a:lstStyle/>
          <a:p/>
        </p:txBody>
      </p:sp>
      <p:sp>
        <p:nvSpPr>
          <p:cNvPr id="63" name="Slide Title"/>
          <p:cNvSpPr txBox="1"/>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sz="11600" b="0" spc="-232">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p>
          <a:p>
            <a:pPr lvl="2"/>
          </a:p>
          <a:p>
            <a:pPr lvl="3"/>
          </a:p>
          <a:p>
            <a:pPr lvl="4"/>
          </a:p>
        </p:txBody>
      </p:sp>
      <p:sp>
        <p:nvSpPr>
          <p:cNvPr id="91"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p:spPr>
        <p:txBody>
          <a:bodyPr lIns="50800" tIns="50800" rIns="50800" bIns="50800">
            <a:normAutofit/>
          </a:bodyPr>
          <a:lstStyle/>
          <a:p>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Slide bullet text</a:t>
            </a:r>
          </a:p>
          <a:p>
            <a:pPr lvl="1"/>
          </a:p>
          <a:p>
            <a:pPr lvl="2"/>
          </a:p>
          <a:p>
            <a:pPr lvl="3"/>
          </a:p>
          <a:p>
            <a:pPr lvl="4"/>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MPLAINT BOX FOR…"/>
          <p:cNvSpPr txBox="1"/>
          <p:nvPr>
            <p:ph type="ctrTitle"/>
          </p:nvPr>
        </p:nvSpPr>
        <p:spPr>
          <a:xfrm>
            <a:off x="-1" y="3909132"/>
            <a:ext cx="24384001" cy="3324808"/>
          </a:xfrm>
          <a:prstGeom prst="rect">
            <a:avLst/>
          </a:prstGeom>
        </p:spPr>
        <p:txBody>
          <a:bodyPr/>
          <a:lstStyle/>
          <a:p>
            <a:pPr algn="ctr"/>
            <a:r>
              <a:t>COMPLAINT BOX FOR </a:t>
            </a:r>
          </a:p>
          <a:p>
            <a:pPr algn="ctr"/>
            <a:r>
              <a:t>SOCIAL WELFARE</a:t>
            </a:r>
          </a:p>
        </p:txBody>
      </p:sp>
      <p:sp>
        <p:nvSpPr>
          <p:cNvPr id="152" name="Sponsor Project ( Vice President of Pimpri-Chichwad -  Sameer Jawalkar )"/>
          <p:cNvSpPr txBox="1"/>
          <p:nvPr>
            <p:ph type="subTitle" sz="quarter" idx="1"/>
          </p:nvPr>
        </p:nvSpPr>
        <p:spPr>
          <a:xfrm>
            <a:off x="0" y="7589554"/>
            <a:ext cx="24384001" cy="676681"/>
          </a:xfrm>
          <a:prstGeom prst="rect">
            <a:avLst/>
          </a:prstGeom>
        </p:spPr>
        <p:txBody>
          <a:bodyPr/>
          <a:lstStyle>
            <a:lvl1pPr algn="ctr" defTabSz="569595">
              <a:defRPr sz="3795"/>
            </a:lvl1pPr>
          </a:lstStyle>
          <a:p>
            <a:r>
              <a:t>Sponsor Project ( Vice President of Pimpri-Chichwad -  Sameer Jawalkar )</a:t>
            </a:r>
          </a:p>
        </p:txBody>
      </p:sp>
      <p:sp>
        <p:nvSpPr>
          <p:cNvPr id="153" name="Suman Ramesh Tulsiani Charitable Trust's…"/>
          <p:cNvSpPr txBox="1"/>
          <p:nvPr/>
        </p:nvSpPr>
        <p:spPr>
          <a:xfrm>
            <a:off x="2687320" y="89535"/>
            <a:ext cx="21971000" cy="3200400"/>
          </a:xfrm>
          <a:prstGeom prst="rect">
            <a:avLst/>
          </a:prstGeom>
          <a:ln w="12700">
            <a:miter lim="400000"/>
          </a:ln>
        </p:spPr>
        <p:txBody>
          <a:bodyPr lIns="50800" tIns="50800" rIns="50800" bIns="50800" anchor="b">
            <a:normAutofit/>
          </a:bodyPr>
          <a:lstStyle/>
          <a:p>
            <a:pPr defTabSz="975360">
              <a:lnSpc>
                <a:spcPct val="80000"/>
              </a:lnSpc>
              <a:defRPr sz="4640" b="1" spc="-92">
                <a:solidFill>
                  <a:srgbClr val="000000"/>
                </a:solidFill>
              </a:defRPr>
            </a:pPr>
            <a:r>
              <a:t>Suman Ramesh Tulsiani Charitable Trust's</a:t>
            </a:r>
          </a:p>
          <a:p>
            <a:pPr defTabSz="975360">
              <a:lnSpc>
                <a:spcPct val="80000"/>
              </a:lnSpc>
              <a:defRPr sz="4640" b="1" spc="-92">
                <a:solidFill>
                  <a:srgbClr val="000000"/>
                </a:solidFill>
              </a:defRPr>
            </a:pPr>
            <a:r>
              <a:t>Suman Ramesh Tulsiani Technical Campus-Faculty of Engineering</a:t>
            </a:r>
          </a:p>
          <a:p>
            <a:pPr defTabSz="975360">
              <a:lnSpc>
                <a:spcPct val="80000"/>
              </a:lnSpc>
              <a:defRPr sz="4640" b="1" spc="-92">
                <a:solidFill>
                  <a:srgbClr val="000000"/>
                </a:solidFill>
              </a:defRPr>
            </a:pPr>
            <a:r>
              <a:t>Department of Computer Engineering</a:t>
            </a:r>
          </a:p>
          <a:p>
            <a:pPr algn="l" defTabSz="975360">
              <a:lnSpc>
                <a:spcPct val="80000"/>
              </a:lnSpc>
              <a:defRPr sz="4640" b="1" spc="-92">
                <a:solidFill>
                  <a:srgbClr val="000000"/>
                </a:solidFill>
              </a:defRPr>
            </a:pPr>
          </a:p>
        </p:txBody>
      </p:sp>
      <p:pic>
        <p:nvPicPr>
          <p:cNvPr id="154" name="Image" descr="Image"/>
          <p:cNvPicPr>
            <a:picLocks noChangeAspect="1"/>
          </p:cNvPicPr>
          <p:nvPr/>
        </p:nvPicPr>
        <p:blipFill>
          <a:blip r:embed="rId1"/>
          <a:stretch>
            <a:fillRect/>
          </a:stretch>
        </p:blipFill>
        <p:spPr>
          <a:xfrm>
            <a:off x="1534890" y="665177"/>
            <a:ext cx="2261241" cy="2261241"/>
          </a:xfrm>
          <a:prstGeom prst="rect">
            <a:avLst/>
          </a:prstGeom>
          <a:ln w="12700">
            <a:miter lim="400000"/>
            <a:headEnd/>
            <a:tailEnd/>
          </a:ln>
        </p:spPr>
      </p:pic>
      <p:sp>
        <p:nvSpPr>
          <p:cNvPr id="155" name="Presented By…"/>
          <p:cNvSpPr txBox="1"/>
          <p:nvPr/>
        </p:nvSpPr>
        <p:spPr>
          <a:xfrm>
            <a:off x="32700" y="10447372"/>
            <a:ext cx="12152122" cy="3420332"/>
          </a:xfrm>
          <a:prstGeom prst="rect">
            <a:avLst/>
          </a:prstGeom>
          <a:ln w="12700">
            <a:miter lim="400000"/>
          </a:ln>
        </p:spPr>
        <p:txBody>
          <a:bodyPr lIns="50800" tIns="50800" rIns="50800" bIns="50800">
            <a:normAutofit/>
          </a:bodyPr>
          <a:lstStyle/>
          <a:p>
            <a:pPr>
              <a:lnSpc>
                <a:spcPct val="80000"/>
              </a:lnSpc>
              <a:defRPr sz="3600" b="1" spc="-72">
                <a:solidFill>
                  <a:srgbClr val="000000"/>
                </a:solidFill>
              </a:defRPr>
            </a:pPr>
            <a:r>
              <a:rPr sz="6000" spc="-119"/>
              <a:t>Presented By</a:t>
            </a:r>
            <a:r>
              <a:t> </a:t>
            </a:r>
          </a:p>
          <a:p>
            <a:pPr>
              <a:lnSpc>
                <a:spcPct val="80000"/>
              </a:lnSpc>
              <a:defRPr sz="3600" b="1" spc="-72">
                <a:solidFill>
                  <a:srgbClr val="000000"/>
                </a:solidFill>
              </a:defRPr>
            </a:pPr>
          </a:p>
          <a:p>
            <a:pPr>
              <a:lnSpc>
                <a:spcPct val="80000"/>
              </a:lnSpc>
              <a:defRPr sz="3600" b="1" spc="-72">
                <a:solidFill>
                  <a:srgbClr val="000000"/>
                </a:solidFill>
              </a:defRPr>
            </a:pPr>
            <a:r>
              <a:t>Sanket Sabale</a:t>
            </a:r>
          </a:p>
          <a:p>
            <a:pPr>
              <a:lnSpc>
                <a:spcPct val="80000"/>
              </a:lnSpc>
              <a:defRPr sz="3600" b="1" spc="-72">
                <a:solidFill>
                  <a:srgbClr val="000000"/>
                </a:solidFill>
              </a:defRPr>
            </a:pPr>
          </a:p>
          <a:p>
            <a:pPr>
              <a:lnSpc>
                <a:spcPct val="80000"/>
              </a:lnSpc>
              <a:defRPr sz="3600" b="1" spc="-72">
                <a:solidFill>
                  <a:srgbClr val="000000"/>
                </a:solidFill>
              </a:defRPr>
            </a:pPr>
            <a:r>
              <a:t>Vaibhav Balghare</a:t>
            </a:r>
          </a:p>
        </p:txBody>
      </p:sp>
      <p:sp>
        <p:nvSpPr>
          <p:cNvPr id="156" name="Under Guidance of…"/>
          <p:cNvSpPr txBox="1"/>
          <p:nvPr/>
        </p:nvSpPr>
        <p:spPr>
          <a:xfrm>
            <a:off x="12222019" y="10447372"/>
            <a:ext cx="12152122" cy="3420332"/>
          </a:xfrm>
          <a:prstGeom prst="rect">
            <a:avLst/>
          </a:prstGeom>
          <a:ln w="12700">
            <a:miter lim="400000"/>
          </a:ln>
        </p:spPr>
        <p:txBody>
          <a:bodyPr lIns="50800" tIns="50800" rIns="50800" bIns="50800">
            <a:normAutofit/>
          </a:bodyPr>
          <a:lstStyle/>
          <a:p>
            <a:pPr>
              <a:lnSpc>
                <a:spcPct val="80000"/>
              </a:lnSpc>
              <a:defRPr sz="6000" b="1" spc="-119">
                <a:solidFill>
                  <a:srgbClr val="000000"/>
                </a:solidFill>
              </a:defRPr>
            </a:pPr>
            <a:r>
              <a:t>Under Guidance of </a:t>
            </a:r>
          </a:p>
          <a:p>
            <a:pPr>
              <a:lnSpc>
                <a:spcPct val="80000"/>
              </a:lnSpc>
              <a:defRPr sz="3600" b="1" spc="-72">
                <a:solidFill>
                  <a:srgbClr val="000000"/>
                </a:solidFill>
              </a:defRPr>
            </a:pPr>
          </a:p>
          <a:p>
            <a:pPr>
              <a:lnSpc>
                <a:spcPct val="80000"/>
              </a:lnSpc>
              <a:defRPr sz="3600" b="1" spc="-72">
                <a:solidFill>
                  <a:srgbClr val="000000"/>
                </a:solidFill>
              </a:defRPr>
            </a:pPr>
          </a:p>
          <a:p>
            <a:pPr>
              <a:lnSpc>
                <a:spcPct val="80000"/>
              </a:lnSpc>
              <a:defRPr sz="3600" b="1" spc="-72">
                <a:solidFill>
                  <a:srgbClr val="000000"/>
                </a:solidFill>
              </a:defRPr>
            </a:pPr>
            <a:r>
              <a:t>Prof. Anjali</a:t>
            </a:r>
            <a:r>
              <a:rPr b="0"/>
              <a:t> </a:t>
            </a:r>
            <a:r>
              <a:t>M.</a:t>
            </a:r>
            <a:r>
              <a:rPr b="0"/>
              <a:t> </a:t>
            </a:r>
            <a:r>
              <a:t>Dalvi </a:t>
            </a:r>
            <a:endParaRPr sz="1400" b="0" spc="-28">
              <a:latin typeface="Songti SC Regular" panose="02010600040101010101" charset="-122"/>
              <a:ea typeface="Songti SC Regular" panose="02010600040101010101" charset="-122"/>
              <a:cs typeface="Songti SC Regular" panose="02010600040101010101" charset="-122"/>
              <a:sym typeface="Songti SC Regular" panose="02010600040101010101"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87" name="5. Settings Page"/>
          <p:cNvSpPr txBox="1"/>
          <p:nvPr>
            <p:ph type="body" idx="21"/>
          </p:nvPr>
        </p:nvSpPr>
        <p:spPr>
          <a:xfrm>
            <a:off x="1206500" y="2372962"/>
            <a:ext cx="14281617" cy="934780"/>
          </a:xfrm>
          <a:prstGeom prst="rect">
            <a:avLst/>
          </a:prstGeom>
        </p:spPr>
        <p:txBody>
          <a:bodyPr/>
          <a:lstStyle/>
          <a:p>
            <a:r>
              <a:t>5. Settings Page</a:t>
            </a:r>
          </a:p>
        </p:txBody>
      </p:sp>
      <p:sp>
        <p:nvSpPr>
          <p:cNvPr id="188" name="Update Password.…"/>
          <p:cNvSpPr txBox="1"/>
          <p:nvPr>
            <p:ph type="body" sz="half" idx="1"/>
          </p:nvPr>
        </p:nvSpPr>
        <p:spPr>
          <a:xfrm>
            <a:off x="1206500" y="4248504"/>
            <a:ext cx="12687456" cy="8256012"/>
          </a:xfrm>
          <a:prstGeom prst="rect">
            <a:avLst/>
          </a:prstGeom>
        </p:spPr>
        <p:txBody>
          <a:bodyPr/>
          <a:lstStyle/>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Update Password.</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Change Language.</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Term and Condition.</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Log out.</a:t>
            </a:r>
          </a:p>
        </p:txBody>
      </p:sp>
      <p:pic>
        <p:nvPicPr>
          <p:cNvPr id="189" name="Screenshot 2022-11-24 at 5.28.39 PM.png" descr="Screenshot 2022-11-24 at 5.28.39 PM.png"/>
          <p:cNvPicPr>
            <a:picLocks noChangeAspect="1"/>
          </p:cNvPicPr>
          <p:nvPr/>
        </p:nvPicPr>
        <p:blipFill>
          <a:blip r:embed="rId2"/>
          <a:stretch>
            <a:fillRect/>
          </a:stretch>
        </p:blipFill>
        <p:spPr>
          <a:xfrm>
            <a:off x="16813967" y="-398558"/>
            <a:ext cx="7886789" cy="15002217"/>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91" name="6. Voter Details"/>
          <p:cNvSpPr txBox="1"/>
          <p:nvPr>
            <p:ph type="body" idx="21"/>
          </p:nvPr>
        </p:nvSpPr>
        <p:spPr>
          <a:xfrm>
            <a:off x="1206500" y="2372962"/>
            <a:ext cx="14713141" cy="934780"/>
          </a:xfrm>
          <a:prstGeom prst="rect">
            <a:avLst/>
          </a:prstGeom>
        </p:spPr>
        <p:txBody>
          <a:bodyPr/>
          <a:lstStyle/>
          <a:p>
            <a:r>
              <a:t>6. Voter Details</a:t>
            </a:r>
          </a:p>
        </p:txBody>
      </p:sp>
      <p:sp>
        <p:nvSpPr>
          <p:cNvPr id="192" name="These Page Container 34k+ Voter data.…"/>
          <p:cNvSpPr txBox="1"/>
          <p:nvPr>
            <p:ph type="body" sz="half" idx="1"/>
          </p:nvPr>
        </p:nvSpPr>
        <p:spPr>
          <a:xfrm>
            <a:off x="1206500" y="4248504"/>
            <a:ext cx="14137142" cy="5068641"/>
          </a:xfrm>
          <a:prstGeom prst="rect">
            <a:avLst/>
          </a:prstGeom>
        </p:spPr>
        <p:txBody>
          <a:bodyPr/>
          <a:lstStyle/>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These Page Container 34k+ Voter data.</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Search name with any formate.</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Result can be see in less that 3 sec.</a:t>
            </a:r>
          </a:p>
        </p:txBody>
      </p:sp>
      <p:pic>
        <p:nvPicPr>
          <p:cNvPr id="193" name="Screenshot 2022-11-15 at 3.05.05 PM.png" descr="Screenshot 2022-11-15 at 3.05.05 PM.png"/>
          <p:cNvPicPr>
            <a:picLocks noChangeAspect="1"/>
          </p:cNvPicPr>
          <p:nvPr/>
        </p:nvPicPr>
        <p:blipFill>
          <a:blip r:embed="rId2"/>
          <a:stretch>
            <a:fillRect/>
          </a:stretch>
        </p:blipFill>
        <p:spPr>
          <a:xfrm>
            <a:off x="17025491" y="-167485"/>
            <a:ext cx="7717352" cy="14675122"/>
          </a:xfrm>
          <a:prstGeom prst="rect">
            <a:avLst/>
          </a:prstGeom>
          <a:ln w="12700">
            <a:miter lim="400000"/>
            <a:headEnd/>
            <a:tailEnd/>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7. Multi-Language Support"/>
          <p:cNvSpPr txBox="1"/>
          <p:nvPr>
            <p:ph type="body" idx="21"/>
          </p:nvPr>
        </p:nvSpPr>
        <p:spPr>
          <a:xfrm>
            <a:off x="1206500" y="335425"/>
            <a:ext cx="21971000" cy="934780"/>
          </a:xfrm>
          <a:prstGeom prst="rect">
            <a:avLst/>
          </a:prstGeom>
        </p:spPr>
        <p:txBody>
          <a:bodyPr/>
          <a:lstStyle/>
          <a:p>
            <a:r>
              <a:t>7. Multi-Language Support</a:t>
            </a:r>
          </a:p>
        </p:txBody>
      </p:sp>
      <p:pic>
        <p:nvPicPr>
          <p:cNvPr id="196" name="Screenshot 2022-11-24 at 5.36.25 PM.png" descr="Screenshot 2022-11-24 at 5.36.25 PM.png"/>
          <p:cNvPicPr>
            <a:picLocks noChangeAspect="1"/>
          </p:cNvPicPr>
          <p:nvPr/>
        </p:nvPicPr>
        <p:blipFill>
          <a:blip r:embed="rId1"/>
          <a:stretch>
            <a:fillRect/>
          </a:stretch>
        </p:blipFill>
        <p:spPr>
          <a:xfrm>
            <a:off x="1436" y="1583762"/>
            <a:ext cx="6362701" cy="12103101"/>
          </a:xfrm>
          <a:prstGeom prst="rect">
            <a:avLst/>
          </a:prstGeom>
          <a:ln w="12700">
            <a:miter lim="400000"/>
            <a:headEnd/>
            <a:tailEnd/>
          </a:ln>
        </p:spPr>
      </p:pic>
      <p:pic>
        <p:nvPicPr>
          <p:cNvPr id="197" name="Screenshot 2022-11-24 at 5.36.48 PM.png" descr="Screenshot 2022-11-24 at 5.36.48 PM.png"/>
          <p:cNvPicPr>
            <a:picLocks noChangeAspect="1"/>
          </p:cNvPicPr>
          <p:nvPr/>
        </p:nvPicPr>
        <p:blipFill>
          <a:blip r:embed="rId2"/>
          <a:stretch>
            <a:fillRect/>
          </a:stretch>
        </p:blipFill>
        <p:spPr>
          <a:xfrm>
            <a:off x="6034541" y="1583762"/>
            <a:ext cx="6362701" cy="12103101"/>
          </a:xfrm>
          <a:prstGeom prst="rect">
            <a:avLst/>
          </a:prstGeom>
          <a:ln w="12700">
            <a:miter lim="400000"/>
            <a:headEnd/>
            <a:tailEnd/>
          </a:ln>
        </p:spPr>
      </p:pic>
      <p:pic>
        <p:nvPicPr>
          <p:cNvPr id="198" name="Screenshot 2022-11-24 at 5.37.20 PM.png" descr="Screenshot 2022-11-24 at 5.37.20 PM.png"/>
          <p:cNvPicPr>
            <a:picLocks noChangeAspect="1"/>
          </p:cNvPicPr>
          <p:nvPr/>
        </p:nvPicPr>
        <p:blipFill>
          <a:blip r:embed="rId3"/>
          <a:stretch>
            <a:fillRect/>
          </a:stretch>
        </p:blipFill>
        <p:spPr>
          <a:xfrm>
            <a:off x="11902062" y="1583762"/>
            <a:ext cx="6362701" cy="12103101"/>
          </a:xfrm>
          <a:prstGeom prst="rect">
            <a:avLst/>
          </a:prstGeom>
          <a:ln w="12700">
            <a:miter lim="400000"/>
            <a:headEnd/>
            <a:tailEnd/>
          </a:ln>
        </p:spPr>
      </p:pic>
      <p:pic>
        <p:nvPicPr>
          <p:cNvPr id="199" name="Screenshot 2022-11-24 at 5.38.19 PM.png" descr="Screenshot 2022-11-24 at 5.38.19 PM.png"/>
          <p:cNvPicPr>
            <a:picLocks noChangeAspect="1"/>
          </p:cNvPicPr>
          <p:nvPr/>
        </p:nvPicPr>
        <p:blipFill>
          <a:blip r:embed="rId4"/>
          <a:stretch>
            <a:fillRect/>
          </a:stretch>
        </p:blipFill>
        <p:spPr>
          <a:xfrm>
            <a:off x="17826336" y="1583762"/>
            <a:ext cx="6362701" cy="12103101"/>
          </a:xfrm>
          <a:prstGeom prst="rect">
            <a:avLst/>
          </a:prstGeom>
          <a:ln w="12700">
            <a:miter lim="400000"/>
            <a:headEnd/>
            <a:tailEnd/>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Architecture"/>
          <p:cNvSpPr txBox="1"/>
          <p:nvPr>
            <p:ph type="title"/>
          </p:nvPr>
        </p:nvSpPr>
        <p:spPr>
          <a:prstGeom prst="rect">
            <a:avLst/>
          </a:prstGeom>
        </p:spPr>
        <p:txBody>
          <a:bodyPr/>
          <a:lstStyle/>
          <a:p>
            <a:r>
              <a:t>Architecture</a:t>
            </a:r>
          </a:p>
        </p:txBody>
      </p:sp>
      <p:pic>
        <p:nvPicPr>
          <p:cNvPr id="202" name="pasted-movie.gif" descr="pasted-movie.gif"/>
          <p:cNvPicPr>
            <a:picLocks noChangeAspect="1"/>
          </p:cNvPicPr>
          <p:nvPr/>
        </p:nvPicPr>
        <p:blipFill>
          <a:blip r:embed="rId1"/>
          <a:stretch>
            <a:fillRect/>
          </a:stretch>
        </p:blipFill>
        <p:spPr>
          <a:xfrm>
            <a:off x="4319713" y="3345601"/>
            <a:ext cx="14770101" cy="9144001"/>
          </a:xfrm>
          <a:prstGeom prst="rect">
            <a:avLst/>
          </a:prstGeom>
          <a:ln w="12700">
            <a:miter lim="400000"/>
            <a:headEnd/>
            <a:tailEnd/>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Used Algorithms"/>
          <p:cNvSpPr txBox="1"/>
          <p:nvPr>
            <p:ph type="title"/>
          </p:nvPr>
        </p:nvSpPr>
        <p:spPr>
          <a:prstGeom prst="rect">
            <a:avLst/>
          </a:prstGeom>
        </p:spPr>
        <p:txBody>
          <a:bodyPr/>
          <a:lstStyle/>
          <a:p>
            <a:r>
              <a:t>Used Algorithms</a:t>
            </a:r>
          </a:p>
        </p:txBody>
      </p:sp>
      <p:sp>
        <p:nvSpPr>
          <p:cNvPr id="205" name="Brute Force - Fetching all Voters in single page.…"/>
          <p:cNvSpPr txBox="1"/>
          <p:nvPr>
            <p:ph type="body" idx="1"/>
          </p:nvPr>
        </p:nvSpPr>
        <p:spPr>
          <a:xfrm>
            <a:off x="1132315" y="3948566"/>
            <a:ext cx="21035372" cy="9132987"/>
          </a:xfrm>
          <a:prstGeom prst="rect">
            <a:avLst/>
          </a:prstGeom>
        </p:spPr>
        <p:txBody>
          <a:bodyPr/>
          <a:lstStyle/>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Brute Force - Fetching all Voters in single page.</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Greedy Algorithm - Picking up right result form voters using less complexity.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 Algorithm"/>
          <p:cNvSpPr txBox="1"/>
          <p:nvPr>
            <p:ph type="title"/>
          </p:nvPr>
        </p:nvSpPr>
        <p:spPr>
          <a:xfrm>
            <a:off x="1206500" y="1921091"/>
            <a:ext cx="21971000" cy="1433163"/>
          </a:xfrm>
          <a:prstGeom prst="rect">
            <a:avLst/>
          </a:prstGeom>
        </p:spPr>
        <p:txBody>
          <a:bodyPr/>
          <a:lstStyle/>
          <a:p>
            <a:r>
              <a:t>Custom Algorithm</a:t>
            </a:r>
          </a:p>
        </p:txBody>
      </p:sp>
      <p:sp>
        <p:nvSpPr>
          <p:cNvPr id="208" name="- For Searching Voter in Any format name"/>
          <p:cNvSpPr txBox="1"/>
          <p:nvPr>
            <p:ph type="body" idx="21"/>
          </p:nvPr>
        </p:nvSpPr>
        <p:spPr>
          <a:xfrm>
            <a:off x="985028" y="3413878"/>
            <a:ext cx="14431976" cy="934779"/>
          </a:xfrm>
          <a:prstGeom prst="rect">
            <a:avLst/>
          </a:prstGeom>
        </p:spPr>
        <p:txBody>
          <a:bodyPr/>
          <a:lstStyle/>
          <a:p>
            <a:r>
              <a:t>- For Searching Voter in Any format name </a:t>
            </a:r>
          </a:p>
        </p:txBody>
      </p:sp>
      <p:sp>
        <p:nvSpPr>
          <p:cNvPr id="209" name="Search name in Any formate.…"/>
          <p:cNvSpPr txBox="1"/>
          <p:nvPr>
            <p:ph type="body" sz="half" idx="1"/>
          </p:nvPr>
        </p:nvSpPr>
        <p:spPr>
          <a:xfrm>
            <a:off x="1246381" y="5621627"/>
            <a:ext cx="13909270" cy="8256011"/>
          </a:xfrm>
          <a:prstGeom prst="rect">
            <a:avLst/>
          </a:prstGeom>
        </p:spPr>
        <p:txBody>
          <a:bodyPr/>
          <a:lstStyle/>
          <a:p>
            <a:pPr>
              <a:defRPr b="1"/>
            </a:pPr>
            <a:r>
              <a:t>Search name in Any formate.</a:t>
            </a:r>
          </a:p>
          <a:p>
            <a:pPr>
              <a:defRPr b="1"/>
            </a:pPr>
            <a:r>
              <a:t>More Scalable at O(n) Complexity.</a:t>
            </a:r>
          </a:p>
          <a:p>
            <a:pPr>
              <a:defRPr b="1"/>
            </a:pPr>
            <a:r>
              <a:t>34k+ data render at smaller amount of time.</a:t>
            </a:r>
          </a:p>
          <a:p>
            <a:pPr>
              <a:defRPr b="1"/>
            </a:pPr>
            <a:r>
              <a:t>No Extra Storage Required.</a:t>
            </a:r>
          </a:p>
        </p:txBody>
      </p:sp>
      <p:pic>
        <p:nvPicPr>
          <p:cNvPr id="210" name="Screenshot 2022-11-24 at 5.49.49 PM.png" descr="Screenshot 2022-11-24 at 5.49.49 PM.png"/>
          <p:cNvPicPr>
            <a:picLocks noChangeAspect="1"/>
          </p:cNvPicPr>
          <p:nvPr/>
        </p:nvPicPr>
        <p:blipFill>
          <a:blip r:embed="rId1"/>
          <a:stretch>
            <a:fillRect/>
          </a:stretch>
        </p:blipFill>
        <p:spPr>
          <a:xfrm>
            <a:off x="17308822" y="-300648"/>
            <a:ext cx="7526721" cy="14317296"/>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12" name="Admin Application Functionality"/>
          <p:cNvSpPr txBox="1"/>
          <p:nvPr>
            <p:ph type="body" idx="21"/>
          </p:nvPr>
        </p:nvSpPr>
        <p:spPr>
          <a:prstGeom prst="rect">
            <a:avLst/>
          </a:prstGeom>
        </p:spPr>
        <p:txBody>
          <a:bodyPr/>
          <a:lstStyle/>
          <a:p>
            <a:r>
              <a:t>Admin Application Functionality</a:t>
            </a:r>
          </a:p>
        </p:txBody>
      </p:sp>
      <p:sp>
        <p:nvSpPr>
          <p:cNvPr id="213" name="Handle Complaints.…"/>
          <p:cNvSpPr txBox="1"/>
          <p:nvPr>
            <p:ph type="body" idx="1"/>
          </p:nvPr>
        </p:nvSpPr>
        <p:spPr>
          <a:xfrm>
            <a:off x="1206500" y="4093474"/>
            <a:ext cx="21971000" cy="8256012"/>
          </a:xfrm>
          <a:prstGeom prst="rect">
            <a:avLst/>
          </a:prstGeom>
        </p:spPr>
        <p:txBody>
          <a:bodyPr/>
          <a:lstStyle/>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Handle Complaints.</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Create, Update, Delete Blogs. </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Managing Home Screen Details.</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Add More Photos.</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See Feedback.</a:t>
            </a:r>
          </a:p>
        </p:txBody>
      </p:sp>
      <p:pic>
        <p:nvPicPr>
          <p:cNvPr id="214" name="Screenshot 2022-11-24 at 7.05.28 PM.png" descr="Screenshot 2022-11-24 at 7.05.28 PM.png"/>
          <p:cNvPicPr>
            <a:picLocks noChangeAspect="1"/>
          </p:cNvPicPr>
          <p:nvPr/>
        </p:nvPicPr>
        <p:blipFill>
          <a:blip r:embed="rId2"/>
          <a:stretch>
            <a:fillRect/>
          </a:stretch>
        </p:blipFill>
        <p:spPr>
          <a:xfrm>
            <a:off x="16974850" y="-335568"/>
            <a:ext cx="7563437" cy="14387136"/>
          </a:xfrm>
          <a:prstGeom prst="rect">
            <a:avLst/>
          </a:prstGeom>
          <a:ln w="12700">
            <a:miter lim="4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Literature Review"/>
          <p:cNvSpPr txBox="1"/>
          <p:nvPr>
            <p:ph type="title"/>
          </p:nvPr>
        </p:nvSpPr>
        <p:spPr>
          <a:xfrm>
            <a:off x="1322884" y="813734"/>
            <a:ext cx="21971001" cy="1433164"/>
          </a:xfrm>
          <a:prstGeom prst="rect">
            <a:avLst/>
          </a:prstGeom>
        </p:spPr>
        <p:txBody>
          <a:bodyPr/>
          <a:lstStyle/>
          <a:p>
            <a:r>
              <a:t>Literature Review</a:t>
            </a:r>
          </a:p>
        </p:txBody>
      </p:sp>
      <p:graphicFrame>
        <p:nvGraphicFramePr>
          <p:cNvPr id="217" name="Table 1"/>
          <p:cNvGraphicFramePr/>
          <p:nvPr/>
        </p:nvGraphicFramePr>
        <p:xfrm>
          <a:off x="1162724" y="2433445"/>
          <a:ext cx="22304021" cy="10836360"/>
        </p:xfrm>
        <a:graphic>
          <a:graphicData uri="http://schemas.openxmlformats.org/drawingml/2006/table">
            <a:tbl>
              <a:tblPr firstRow="1">
                <a:tableStyleId>{C7B018BB-80A7-4F77-B60F-C8B233D01FF8}</a:tableStyleId>
              </a:tblPr>
              <a:tblGrid>
                <a:gridCol w="2099255"/>
                <a:gridCol w="6058880"/>
                <a:gridCol w="3616559"/>
                <a:gridCol w="5242826"/>
                <a:gridCol w="5273799"/>
              </a:tblGrid>
              <a:tr h="1937426">
                <a:tc>
                  <a:txBody>
                    <a:bodyPr/>
                    <a:lstStyle/>
                    <a:p>
                      <a:pPr defTabSz="914400">
                        <a:tabLst>
                          <a:tab pos="1663700" algn="l"/>
                        </a:tabLst>
                        <a:defRPr b="0"/>
                      </a:pPr>
                      <a:r>
                        <a:rPr sz="3200" b="1"/>
                        <a:t>SR.NO</a:t>
                      </a:r>
                      <a:endParaRPr sz="3200" b="1"/>
                    </a:p>
                  </a:txBody>
                  <a:tcPr marL="50800" marR="50800" marT="50800" marB="50800" anchor="ctr" anchorCtr="0" horzOverflow="overflow">
                    <a:lnL w="12700">
                      <a:solidFill>
                        <a:srgbClr val="000000"/>
                      </a:solidFill>
                      <a:miter lim="400000"/>
                    </a:lnL>
                  </a:tcPr>
                </a:tc>
                <a:tc>
                  <a:txBody>
                    <a:bodyPr/>
                    <a:lstStyle/>
                    <a:p>
                      <a:pPr defTabSz="914400">
                        <a:tabLst>
                          <a:tab pos="1663700" algn="l"/>
                        </a:tabLst>
                        <a:defRPr b="0"/>
                      </a:pPr>
                      <a:r>
                        <a:rPr sz="3200" b="1"/>
                        <a:t>Title of
Paper/Year/Authors</a:t>
                      </a:r>
                      <a:endParaRPr sz="3200" b="1"/>
                    </a:p>
                  </a:txBody>
                  <a:tcPr marL="50800" marR="50800" marT="50800" marB="50800" anchor="ctr" anchorCtr="0" horzOverflow="overflow"/>
                </a:tc>
                <a:tc>
                  <a:txBody>
                    <a:bodyPr/>
                    <a:lstStyle/>
                    <a:p>
                      <a:pPr defTabSz="914400">
                        <a:tabLst>
                          <a:tab pos="1663700" algn="l"/>
                        </a:tabLst>
                        <a:defRPr b="0"/>
                      </a:pPr>
                      <a:r>
                        <a:rPr sz="3200" b="1"/>
                        <a:t>Methodology</a:t>
                      </a:r>
                      <a:endParaRPr sz="3200" b="1"/>
                    </a:p>
                  </a:txBody>
                  <a:tcPr marL="50800" marR="50800" marT="50800" marB="50800" anchor="ctr" anchorCtr="0" horzOverflow="overflow"/>
                </a:tc>
                <a:tc>
                  <a:txBody>
                    <a:bodyPr/>
                    <a:lstStyle/>
                    <a:p>
                      <a:pPr defTabSz="914400">
                        <a:tabLst>
                          <a:tab pos="1663700" algn="l"/>
                        </a:tabLst>
                        <a:defRPr b="0"/>
                      </a:pPr>
                      <a:r>
                        <a:rPr sz="3200" b="1"/>
                        <a:t>Findings and
Application</a:t>
                      </a:r>
                      <a:endParaRPr sz="3200" b="1"/>
                    </a:p>
                  </a:txBody>
                  <a:tcPr marL="50800" marR="50800" marT="50800" marB="50800" anchor="ctr" anchorCtr="0" horzOverflow="overflow"/>
                </a:tc>
                <a:tc>
                  <a:txBody>
                    <a:bodyPr/>
                    <a:lstStyle/>
                    <a:p>
                      <a:pPr defTabSz="914400">
                        <a:tabLst>
                          <a:tab pos="1663700" algn="l"/>
                        </a:tabLst>
                        <a:defRPr b="0"/>
                      </a:pPr>
                      <a:r>
                        <a:rPr sz="3200" b="1"/>
                        <a:t>Future Scope</a:t>
                      </a:r>
                      <a:endParaRPr sz="3200" b="1"/>
                    </a:p>
                  </a:txBody>
                  <a:tcPr marL="50800" marR="50800" marT="50800" marB="50800" anchor="ctr" anchorCtr="0" horzOverflow="overflow">
                    <a:lnR w="12700">
                      <a:solidFill>
                        <a:srgbClr val="000000"/>
                      </a:solidFill>
                      <a:miter lim="400000"/>
                    </a:lnR>
                  </a:tcPr>
                </a:tc>
              </a:tr>
              <a:tr h="3283491">
                <a:tc>
                  <a:txBody>
                    <a:bodyPr/>
                    <a:lstStyle/>
                    <a:p>
                      <a:pPr defTabSz="914400"/>
                      <a:r>
                        <a:rPr sz="3200"/>
                        <a:t>1</a:t>
                      </a:r>
                      <a:endParaRPr sz="3200"/>
                    </a:p>
                  </a:txBody>
                  <a:tcPr marL="50800" marR="50800" marT="50800" marB="50800" anchor="ctr" anchorCtr="0" horzOverflow="overflow">
                    <a:lnL w="12700">
                      <a:solidFill>
                        <a:srgbClr val="000000"/>
                      </a:solidFill>
                      <a:miter lim="400000"/>
                    </a:lnL>
                  </a:tcPr>
                </a:tc>
                <a:tc>
                  <a:txBody>
                    <a:bodyPr/>
                    <a:lstStyle/>
                    <a:p>
                      <a:pPr defTabSz="457200">
                        <a:defRPr sz="3200">
                          <a:solidFill>
                            <a:srgbClr val="231F20"/>
                          </a:solidFill>
                        </a:defRPr>
                      </a:pPr>
                      <a:r>
                        <a:t>Authentication Model using the Bundled</a:t>
                      </a:r>
                      <a:r>
                        <a:rPr>
                          <a:solidFill>
                            <a:srgbClr val="000000"/>
                          </a:solidFill>
                        </a:rPr>
                        <a:t> </a:t>
                      </a:r>
                      <a:r>
                        <a:t>CAPTCHA OTP Instead of Traditional Password</a:t>
                      </a:r>
                      <a:endParaRPr sz="1400">
                        <a:solidFill>
                          <a:srgbClr val="000000"/>
                        </a:solidFill>
                      </a:endParaRPr>
                    </a:p>
                  </a:txBody>
                  <a:tcPr marL="50800" marR="50800" marT="50800" marB="50800" anchor="ctr" anchorCtr="0" horzOverflow="overflow"/>
                </a:tc>
                <a:tc>
                  <a:txBody>
                    <a:bodyPr/>
                    <a:lstStyle/>
                    <a:p>
                      <a:pPr defTabSz="914400"/>
                      <a:r>
                        <a:rPr sz="3200"/>
                        <a:t>Secure Mobile Authentication</a:t>
                      </a:r>
                      <a:endParaRPr sz="3200"/>
                    </a:p>
                  </a:txBody>
                  <a:tcPr marL="50800" marR="50800" marT="50800" marB="50800" anchor="ctr" anchorCtr="0" horzOverflow="overflow"/>
                </a:tc>
                <a:tc>
                  <a:txBody>
                    <a:bodyPr/>
                    <a:lstStyle/>
                    <a:p>
                      <a:pPr defTabSz="914400"/>
                      <a:r>
                        <a:rPr sz="3200"/>
                        <a:t>getting ready for captcha in valid mobile authentication system in application for validation of human
</a:t>
                      </a:r>
                      <a:endParaRPr sz="3200"/>
                    </a:p>
                  </a:txBody>
                  <a:tcPr marL="50800" marR="50800" marT="50800" marB="50800" anchor="ctr" anchorCtr="0" horzOverflow="overflow"/>
                </a:tc>
                <a:tc>
                  <a:txBody>
                    <a:bodyPr/>
                    <a:lstStyle/>
                    <a:p>
                      <a:pPr defTabSz="914400"/>
                      <a:r>
                        <a:rPr sz="3200"/>
                        <a:t>We can able to create more upgradable authentication system</a:t>
                      </a:r>
                      <a:endParaRPr sz="3200"/>
                    </a:p>
                  </a:txBody>
                  <a:tcPr marL="50800" marR="50800" marT="50800" marB="50800" anchor="ctr" anchorCtr="0" horzOverflow="overflow">
                    <a:lnR w="12700">
                      <a:solidFill>
                        <a:srgbClr val="000000"/>
                      </a:solidFill>
                      <a:miter lim="400000"/>
                    </a:lnR>
                  </a:tcPr>
                </a:tc>
              </a:tr>
              <a:tr h="2639171">
                <a:tc>
                  <a:txBody>
                    <a:bodyPr/>
                    <a:lstStyle/>
                    <a:p>
                      <a:pPr defTabSz="914400"/>
                      <a:r>
                        <a:rPr sz="3200"/>
                        <a:t>2</a:t>
                      </a:r>
                      <a:endParaRPr sz="3200"/>
                    </a:p>
                  </a:txBody>
                  <a:tcPr marL="50800" marR="50800" marT="50800" marB="50800" anchor="ctr" anchorCtr="0" horzOverflow="overflow">
                    <a:lnL w="12700">
                      <a:solidFill>
                        <a:srgbClr val="000000"/>
                      </a:solidFill>
                      <a:miter lim="400000"/>
                    </a:lnL>
                  </a:tcPr>
                </a:tc>
                <a:tc>
                  <a:txBody>
                    <a:bodyPr/>
                    <a:lstStyle/>
                    <a:p>
                      <a:pPr defTabSz="914400"/>
                      <a:r>
                        <a:rPr sz="3200"/>
                        <a:t>A Customer Complaint Analysis Tool for Mobile Network Operators</a:t>
                      </a:r>
                      <a:endParaRPr sz="3200"/>
                    </a:p>
                  </a:txBody>
                  <a:tcPr marL="50800" marR="50800" marT="50800" marB="50800" anchor="ctr" anchorCtr="0" horzOverflow="overflow"/>
                </a:tc>
                <a:tc>
                  <a:txBody>
                    <a:bodyPr/>
                    <a:lstStyle/>
                    <a:p>
                      <a:pPr defTabSz="914400"/>
                      <a:r>
                        <a:rPr sz="3200"/>
                        <a:t>Understanding complaints from users</a:t>
                      </a:r>
                      <a:endParaRPr sz="3200"/>
                    </a:p>
                  </a:txBody>
                  <a:tcPr marL="50800" marR="50800" marT="50800" marB="50800" anchor="ctr" anchorCtr="0" horzOverflow="overflow"/>
                </a:tc>
                <a:tc>
                  <a:txBody>
                    <a:bodyPr/>
                    <a:lstStyle/>
                    <a:p>
                      <a:pPr defTabSz="914400"/>
                      <a:r>
                        <a:rPr sz="3200"/>
                        <a:t>understading how we can able to handle same sort of complaints more many users.</a:t>
                      </a:r>
                      <a:endParaRPr sz="3200"/>
                    </a:p>
                  </a:txBody>
                  <a:tcPr marL="50800" marR="50800" marT="50800" marB="50800" anchor="ctr" anchorCtr="0" horzOverflow="overflow"/>
                </a:tc>
                <a:tc>
                  <a:txBody>
                    <a:bodyPr/>
                    <a:lstStyle/>
                    <a:p>
                      <a:pPr defTabSz="914400"/>
                      <a:r>
                        <a:rPr sz="3200"/>
                        <a:t>Complaint that we take it need to be resolved so analysis make more sense</a:t>
                      </a:r>
                      <a:endParaRPr sz="3200"/>
                    </a:p>
                  </a:txBody>
                  <a:tcPr marL="50800" marR="50800" marT="50800" marB="50800" anchor="ctr" anchorCtr="0" horzOverflow="overflow">
                    <a:lnR w="12700">
                      <a:solidFill>
                        <a:srgbClr val="000000"/>
                      </a:solidFill>
                      <a:miter lim="400000"/>
                    </a:lnR>
                  </a:tcPr>
                </a:tc>
              </a:tr>
              <a:tr h="2963569">
                <a:tc>
                  <a:txBody>
                    <a:bodyPr/>
                    <a:lstStyle/>
                    <a:p>
                      <a:pPr defTabSz="914400"/>
                      <a:r>
                        <a:rPr sz="3200"/>
                        <a:t>3</a:t>
                      </a:r>
                      <a:endParaRPr sz="3200"/>
                    </a:p>
                  </a:txBody>
                  <a:tcPr marL="50800" marR="50800" marT="50800" marB="50800" anchor="ctr" anchorCtr="0" horzOverflow="overflow">
                    <a:lnL w="12700">
                      <a:solidFill>
                        <a:srgbClr val="000000"/>
                      </a:solidFill>
                      <a:miter lim="400000"/>
                    </a:lnL>
                    <a:lnB w="12700">
                      <a:solidFill>
                        <a:srgbClr val="000000"/>
                      </a:solidFill>
                      <a:miter lim="400000"/>
                    </a:lnB>
                  </a:tcPr>
                </a:tc>
                <a:tc>
                  <a:txBody>
                    <a:bodyPr/>
                    <a:lstStyle/>
                    <a:p>
                      <a:pPr defTabSz="914400"/>
                      <a:r>
                        <a:rPr sz="3200"/>
                        <a:t>Analysis of Cross-Platform Mobile App Development Tools</a:t>
                      </a:r>
                      <a:endParaRPr sz="3200"/>
                    </a:p>
                  </a:txBody>
                  <a:tcPr marL="50800" marR="50800" marT="50800" marB="50800" anchor="ctr" anchorCtr="0" horzOverflow="overflow">
                    <a:lnB w="12700">
                      <a:solidFill>
                        <a:srgbClr val="000000"/>
                      </a:solidFill>
                      <a:miter lim="400000"/>
                    </a:lnB>
                  </a:tcPr>
                </a:tc>
                <a:tc>
                  <a:txBody>
                    <a:bodyPr/>
                    <a:lstStyle/>
                    <a:p>
                      <a:pPr defTabSz="914400"/>
                      <a:r>
                        <a:rPr sz="3200"/>
                        <a:t>Cross app development</a:t>
                      </a:r>
                      <a:endParaRPr sz="3200"/>
                    </a:p>
                  </a:txBody>
                  <a:tcPr marL="50800" marR="50800" marT="50800" marB="50800" anchor="ctr" anchorCtr="0" horzOverflow="overflow">
                    <a:lnB w="12700">
                      <a:solidFill>
                        <a:srgbClr val="000000"/>
                      </a:solidFill>
                      <a:miter lim="400000"/>
                    </a:lnB>
                  </a:tcPr>
                </a:tc>
                <a:tc>
                  <a:txBody>
                    <a:bodyPr/>
                    <a:lstStyle/>
                    <a:p>
                      <a:pPr defTabSz="914400"/>
                      <a:r>
                        <a:rPr sz="3200"/>
                        <a:t>Developing app on both android and ios with single codebase</a:t>
                      </a:r>
                      <a:endParaRPr sz="3200"/>
                    </a:p>
                  </a:txBody>
                  <a:tcPr marL="50800" marR="50800" marT="50800" marB="50800" anchor="ctr" anchorCtr="0" horzOverflow="overflow">
                    <a:lnB w="12700">
                      <a:solidFill>
                        <a:srgbClr val="000000"/>
                      </a:solidFill>
                      <a:miter lim="400000"/>
                    </a:lnB>
                  </a:tcPr>
                </a:tc>
                <a:tc>
                  <a:txBody>
                    <a:bodyPr/>
                    <a:lstStyle/>
                    <a:p>
                      <a:pPr defTabSz="914400"/>
                      <a:r>
                        <a:rPr sz="3200"/>
                        <a:t>Making app for different os device make more complexity but cross platform can solve these problem.</a:t>
                      </a:r>
                      <a:endParaRPr sz="3200"/>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Mathematical Model"/>
          <p:cNvSpPr txBox="1"/>
          <p:nvPr>
            <p:ph type="title"/>
          </p:nvPr>
        </p:nvSpPr>
        <p:spPr>
          <a:prstGeom prst="rect">
            <a:avLst/>
          </a:prstGeom>
        </p:spPr>
        <p:txBody>
          <a:bodyPr/>
          <a:lstStyle/>
          <a:p>
            <a:r>
              <a:t>Mathematical Model</a:t>
            </a:r>
          </a:p>
        </p:txBody>
      </p:sp>
      <p:sp>
        <p:nvSpPr>
          <p:cNvPr id="220" name="For selected problem statement…"/>
          <p:cNvSpPr txBox="1"/>
          <p:nvPr/>
        </p:nvSpPr>
        <p:spPr>
          <a:xfrm>
            <a:off x="1338897" y="3962382"/>
            <a:ext cx="16698444" cy="6758789"/>
          </a:xfrm>
          <a:prstGeom prst="rect">
            <a:avLst/>
          </a:prstGeom>
          <a:ln w="12700">
            <a:miter lim="400000"/>
          </a:ln>
        </p:spPr>
        <p:txBody>
          <a:bodyPr lIns="50800" tIns="50800" rIns="50800" bIns="50800" anchor="ctr">
            <a:spAutoFit/>
          </a:bodyPr>
          <a:lstStyle/>
          <a:p>
            <a:pPr algn="l">
              <a:defRPr sz="2900">
                <a:solidFill>
                  <a:srgbClr val="111111"/>
                </a:solidFill>
              </a:defRPr>
            </a:pPr>
            <a:r>
              <a:t>For selected problem statement</a:t>
            </a:r>
          </a:p>
          <a:p>
            <a:pPr algn="l">
              <a:defRPr sz="2900">
                <a:solidFill>
                  <a:srgbClr val="111111"/>
                </a:solidFill>
              </a:defRPr>
            </a:pPr>
          </a:p>
          <a:p>
            <a:pPr algn="l">
              <a:defRPr sz="2900">
                <a:solidFill>
                  <a:srgbClr val="111111"/>
                </a:solidFill>
              </a:defRPr>
            </a:pPr>
            <a:r>
              <a:t>S1 = { s, e, Y, F, Z }</a:t>
            </a:r>
          </a:p>
          <a:p>
            <a:pPr algn="l">
              <a:defRPr sz="2900">
                <a:solidFill>
                  <a:srgbClr val="111111"/>
                </a:solidFill>
              </a:defRPr>
            </a:pPr>
          </a:p>
          <a:p>
            <a:pPr algn="l">
              <a:defRPr sz="2900">
                <a:solidFill>
                  <a:srgbClr val="111111"/>
                </a:solidFill>
              </a:defRPr>
            </a:pPr>
            <a:r>
              <a:t>s = Initial state :Registration and Login app.</a:t>
            </a:r>
          </a:p>
          <a:p>
            <a:pPr algn="l">
              <a:defRPr sz="2900">
                <a:solidFill>
                  <a:srgbClr val="111111"/>
                </a:solidFill>
              </a:defRPr>
            </a:pPr>
          </a:p>
          <a:p>
            <a:pPr algn="l">
              <a:defRPr sz="2900">
                <a:solidFill>
                  <a:srgbClr val="111111"/>
                </a:solidFill>
              </a:defRPr>
            </a:pPr>
            <a:r>
              <a:t>e = End State : successful authentication of log out.</a:t>
            </a:r>
          </a:p>
          <a:p>
            <a:pPr algn="l">
              <a:defRPr sz="2900">
                <a:solidFill>
                  <a:srgbClr val="111111"/>
                </a:solidFill>
              </a:defRPr>
            </a:pPr>
          </a:p>
          <a:p>
            <a:pPr algn="l">
              <a:defRPr sz="2900">
                <a:solidFill>
                  <a:srgbClr val="111111"/>
                </a:solidFill>
              </a:defRPr>
            </a:pPr>
            <a:r>
              <a:t>Y = For user : Request for Complaint.</a:t>
            </a:r>
          </a:p>
          <a:p>
            <a:pPr algn="l">
              <a:defRPr sz="2900">
                <a:solidFill>
                  <a:srgbClr val="111111"/>
                </a:solidFill>
              </a:defRPr>
            </a:pPr>
          </a:p>
          <a:p>
            <a:pPr algn="l">
              <a:defRPr sz="2900">
                <a:solidFill>
                  <a:srgbClr val="111111"/>
                </a:solidFill>
              </a:defRPr>
            </a:pPr>
            <a:r>
              <a:t>For Admin : display data of user on mobile app</a:t>
            </a:r>
          </a:p>
          <a:p>
            <a:pPr algn="l">
              <a:defRPr sz="2900">
                <a:solidFill>
                  <a:srgbClr val="111111"/>
                </a:solidFill>
              </a:defRPr>
            </a:pPr>
          </a:p>
          <a:p>
            <a:pPr algn="l">
              <a:defRPr sz="2900">
                <a:solidFill>
                  <a:srgbClr val="111111"/>
                </a:solidFill>
              </a:defRPr>
            </a:pPr>
            <a:r>
              <a:t>F = Algorithm Function used For fetching exact voter ID.</a:t>
            </a:r>
          </a:p>
          <a:p>
            <a:pPr algn="l">
              <a:defRPr sz="2900">
                <a:solidFill>
                  <a:srgbClr val="111111"/>
                </a:solidFill>
              </a:defRPr>
            </a:pPr>
          </a:p>
          <a:p>
            <a:pPr algn="l">
              <a:defRPr sz="2900">
                <a:solidFill>
                  <a:srgbClr val="111111"/>
                </a:solidFill>
              </a:defRPr>
            </a:pPr>
            <a:r>
              <a:t>Z = result for voter.</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22" name="UML Diagrams"/>
          <p:cNvSpPr txBox="1"/>
          <p:nvPr>
            <p:ph type="body" idx="21"/>
          </p:nvPr>
        </p:nvSpPr>
        <p:spPr>
          <a:xfrm>
            <a:off x="1206500" y="601191"/>
            <a:ext cx="21971000" cy="934780"/>
          </a:xfrm>
          <a:prstGeom prst="rect">
            <a:avLst/>
          </a:prstGeom>
        </p:spPr>
        <p:txBody>
          <a:bodyPr/>
          <a:lstStyle/>
          <a:p>
            <a:r>
              <a:t>UML Diagrams</a:t>
            </a:r>
          </a:p>
        </p:txBody>
      </p:sp>
      <p:pic>
        <p:nvPicPr>
          <p:cNvPr id="223" name="pasted-movie.gif" descr="pasted-movie.gif"/>
          <p:cNvPicPr>
            <a:picLocks noChangeAspect="1"/>
          </p:cNvPicPr>
          <p:nvPr/>
        </p:nvPicPr>
        <p:blipFill>
          <a:blip r:embed="rId2"/>
          <a:stretch>
            <a:fillRect/>
          </a:stretch>
        </p:blipFill>
        <p:spPr>
          <a:xfrm>
            <a:off x="4315756" y="2646611"/>
            <a:ext cx="15752488" cy="10217830"/>
          </a:xfrm>
          <a:prstGeom prst="rect">
            <a:avLst/>
          </a:prstGeom>
          <a:ln w="25400">
            <a:solidFill>
              <a:srgbClr val="FFFFFF"/>
            </a:solidFill>
            <a:miter lim="400000"/>
            <a:headEnd/>
            <a:tailEnd/>
          </a:ln>
          <a:effectLst>
            <a:outerShdw blurRad="50800" dist="25400" dir="3600000" rotWithShape="0">
              <a:srgbClr val="000000">
                <a:alpha val="70000"/>
              </a:srgbClr>
            </a:outerShdw>
          </a:effec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ndex ( Content )"/>
          <p:cNvSpPr txBox="1"/>
          <p:nvPr>
            <p:ph type="title"/>
          </p:nvPr>
        </p:nvSpPr>
        <p:spPr>
          <a:xfrm>
            <a:off x="1206500" y="858028"/>
            <a:ext cx="21971000" cy="1433164"/>
          </a:xfrm>
          <a:prstGeom prst="rect">
            <a:avLst/>
          </a:prstGeom>
        </p:spPr>
        <p:txBody>
          <a:bodyPr/>
          <a:lstStyle>
            <a:lvl1pPr algn="ctr"/>
          </a:lstStyle>
          <a:p>
            <a:r>
              <a:t>Index ( Content )</a:t>
            </a:r>
          </a:p>
        </p:txBody>
      </p:sp>
      <p:sp>
        <p:nvSpPr>
          <p:cNvPr id="159" name="Problem Statement…"/>
          <p:cNvSpPr txBox="1"/>
          <p:nvPr>
            <p:ph type="body" idx="1"/>
          </p:nvPr>
        </p:nvSpPr>
        <p:spPr>
          <a:xfrm>
            <a:off x="1007175" y="2729994"/>
            <a:ext cx="23919949" cy="8256012"/>
          </a:xfrm>
          <a:prstGeom prst="rect">
            <a:avLst/>
          </a:prstGeom>
        </p:spPr>
        <p:txBody>
          <a:bodyPr/>
          <a:lstStyle/>
          <a:p>
            <a:pPr>
              <a:defRPr b="1"/>
            </a:pPr>
            <a:r>
              <a:t>Problem Statement</a:t>
            </a:r>
          </a:p>
          <a:p>
            <a:pPr>
              <a:defRPr b="1"/>
            </a:pPr>
            <a:r>
              <a:t>Goals</a:t>
            </a:r>
          </a:p>
          <a:p>
            <a:pPr>
              <a:defRPr b="1"/>
            </a:pPr>
            <a:r>
              <a:t>Tech Stack</a:t>
            </a:r>
          </a:p>
          <a:p>
            <a:pPr>
              <a:defRPr b="1"/>
            </a:pPr>
            <a:r>
              <a:t>Functionality</a:t>
            </a:r>
          </a:p>
          <a:p>
            <a:pPr>
              <a:defRPr b="1"/>
            </a:pPr>
            <a:r>
              <a:t>Architecture &amp; Algorithms</a:t>
            </a:r>
          </a:p>
          <a:p>
            <a:pPr>
              <a:defRPr b="1"/>
            </a:pPr>
            <a:r>
              <a:t>Scope of Project </a:t>
            </a:r>
          </a:p>
          <a:p>
            <a:pPr>
              <a:defRPr b="1"/>
            </a:pPr>
            <a:r>
              <a:t>Conclusion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asted-movie.gif" descr="pasted-movie.gif"/>
          <p:cNvPicPr>
            <a:picLocks noChangeAspect="1"/>
          </p:cNvPicPr>
          <p:nvPr/>
        </p:nvPicPr>
        <p:blipFill>
          <a:blip r:embed="rId1"/>
          <a:stretch>
            <a:fillRect/>
          </a:stretch>
        </p:blipFill>
        <p:spPr>
          <a:xfrm>
            <a:off x="4751426" y="1517107"/>
            <a:ext cx="15725963" cy="10681786"/>
          </a:xfrm>
          <a:prstGeom prst="rect">
            <a:avLst/>
          </a:prstGeom>
          <a:ln w="25400">
            <a:solidFill>
              <a:srgbClr val="FFFFFF"/>
            </a:solidFill>
            <a:miter lim="400000"/>
            <a:headEnd/>
            <a:tailEnd/>
          </a:ln>
          <a:effectLst>
            <a:outerShdw blurRad="50800" dist="25400" dir="3600000" rotWithShape="0">
              <a:srgbClr val="000000">
                <a:alpha val="70000"/>
              </a:srgbClr>
            </a:outerShdw>
          </a:effec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Future Upgrades"/>
          <p:cNvSpPr txBox="1"/>
          <p:nvPr>
            <p:ph type="body" idx="21"/>
          </p:nvPr>
        </p:nvSpPr>
        <p:spPr>
          <a:prstGeom prst="rect">
            <a:avLst/>
          </a:prstGeom>
        </p:spPr>
        <p:txBody>
          <a:bodyPr/>
          <a:lstStyle/>
          <a:p>
            <a:r>
              <a:t>Future Upgrades </a:t>
            </a:r>
          </a:p>
        </p:txBody>
      </p:sp>
      <p:sp>
        <p:nvSpPr>
          <p:cNvPr id="228" name="Make a status based things for complaint.…"/>
          <p:cNvSpPr txBox="1"/>
          <p:nvPr>
            <p:ph type="body" sz="half" idx="1"/>
          </p:nvPr>
        </p:nvSpPr>
        <p:spPr>
          <a:xfrm>
            <a:off x="1206500" y="4248504"/>
            <a:ext cx="21971000" cy="5218992"/>
          </a:xfrm>
          <a:prstGeom prst="rect">
            <a:avLst/>
          </a:prstGeom>
        </p:spPr>
        <p:txBody>
          <a:bodyPr/>
          <a:lstStyle/>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Make a status based things for complaint.</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More Language Support.</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Releasing app for App Store.</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Latest Android or IOS Device can run it easily.</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onclusion"/>
          <p:cNvSpPr txBox="1"/>
          <p:nvPr>
            <p:ph type="title"/>
          </p:nvPr>
        </p:nvSpPr>
        <p:spPr>
          <a:xfrm>
            <a:off x="1450118" y="1077359"/>
            <a:ext cx="21971001" cy="1433164"/>
          </a:xfrm>
          <a:prstGeom prst="rect">
            <a:avLst/>
          </a:prstGeom>
        </p:spPr>
        <p:txBody>
          <a:bodyPr/>
          <a:lstStyle/>
          <a:p>
            <a:r>
              <a:t>Conclusion</a:t>
            </a:r>
          </a:p>
        </p:txBody>
      </p:sp>
      <p:sp>
        <p:nvSpPr>
          <p:cNvPr id="231" name="The Purposed Project is About to Create a better app for user for finding voter details and complaint solving, these app is more over helpful for Society where Sameer jawalkar stay so that the people can solve there problem via this app by contacting dir"/>
          <p:cNvSpPr txBox="1"/>
          <p:nvPr/>
        </p:nvSpPr>
        <p:spPr>
          <a:xfrm>
            <a:off x="1377654" y="3543918"/>
            <a:ext cx="21628692" cy="3387761"/>
          </a:xfrm>
          <a:prstGeom prst="rect">
            <a:avLst/>
          </a:prstGeom>
          <a:ln w="12700">
            <a:miter lim="400000"/>
          </a:ln>
        </p:spPr>
        <p:txBody>
          <a:bodyPr lIns="50800" tIns="50800" rIns="50800" bIns="50800" anchor="ctr">
            <a:spAutoFit/>
          </a:bodyPr>
          <a:lstStyle>
            <a:lvl1pPr algn="l">
              <a:defRPr sz="4300" b="1">
                <a:solidFill>
                  <a:srgbClr val="040204"/>
                </a:solidFill>
              </a:defRPr>
            </a:lvl1pPr>
          </a:lstStyle>
          <a:p>
            <a:r>
              <a:t>The Purposed Project is About to Create a better app for user for finding voter details and complaint solving, these app is more over helpful for Society where Sameer jawalkar stay so that the people can solve there problem via this app by contacting directly to them so admin app also help to Sameer jawalkar for understanding users complaints.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
          <p:cNvSpPr txBox="1"/>
          <p:nvPr>
            <p:ph type="title"/>
          </p:nvPr>
        </p:nvSpPr>
        <p:spPr>
          <a:xfrm>
            <a:off x="1361529" y="644282"/>
            <a:ext cx="21971001" cy="1433164"/>
          </a:xfrm>
          <a:prstGeom prst="rect">
            <a:avLst/>
          </a:prstGeom>
        </p:spPr>
        <p:txBody>
          <a:bodyPr/>
          <a:lstStyle>
            <a:lvl1pPr algn="ctr" defTabSz="2292350">
              <a:defRPr sz="7990" spc="-159"/>
            </a:lvl1pPr>
          </a:lstStyle>
          <a:p>
            <a:r>
              <a:t>🤗</a:t>
            </a:r>
          </a:p>
        </p:txBody>
      </p:sp>
      <p:sp>
        <p:nvSpPr>
          <p:cNvPr id="234" name="Thank You"/>
          <p:cNvSpPr txBox="1"/>
          <p:nvPr/>
        </p:nvSpPr>
        <p:spPr>
          <a:xfrm>
            <a:off x="1361529" y="2105993"/>
            <a:ext cx="21971001" cy="1433164"/>
          </a:xfrm>
          <a:prstGeom prst="rect">
            <a:avLst/>
          </a:prstGeom>
          <a:ln w="12700">
            <a:miter lim="400000"/>
          </a:ln>
        </p:spPr>
        <p:txBody>
          <a:bodyPr lIns="50800" tIns="50800" rIns="50800" bIns="50800">
            <a:normAutofit/>
          </a:bodyPr>
          <a:lstStyle>
            <a:lvl1pPr>
              <a:lnSpc>
                <a:spcPct val="80000"/>
              </a:lnSpc>
              <a:defRPr sz="8500" b="1" spc="-170">
                <a:solidFill>
                  <a:srgbClr val="000000"/>
                </a:solidFill>
              </a:defRPr>
            </a:lvl1pPr>
          </a:lstStyle>
          <a:p>
            <a:r>
              <a:t>Thank You</a:t>
            </a:r>
          </a:p>
        </p:txBody>
      </p:sp>
      <p:sp>
        <p:nvSpPr>
          <p:cNvPr id="235" name="Play Store Link - https://play.google.com/store/apps/details?id=in.sameerjawalkers.sameerjawalker"/>
          <p:cNvSpPr txBox="1"/>
          <p:nvPr/>
        </p:nvSpPr>
        <p:spPr>
          <a:xfrm>
            <a:off x="166568" y="12625122"/>
            <a:ext cx="24360923" cy="462585"/>
          </a:xfrm>
          <a:prstGeom prst="rect">
            <a:avLst/>
          </a:prstGeom>
          <a:ln w="12700">
            <a:miter lim="400000"/>
          </a:ln>
        </p:spPr>
        <p:txBody>
          <a:bodyPr lIns="50800" tIns="50800" rIns="50800" bIns="50800" anchor="ctr">
            <a:spAutoFit/>
          </a:bodyPr>
          <a:lstStyle/>
          <a:p>
            <a:r>
              <a:rPr b="1"/>
              <a:t>Play Store Link </a:t>
            </a:r>
            <a:r>
              <a:t>- https://play.google.com/store/apps/details?id=in.sameerjawalkers.sameerjawalker</a:t>
            </a:r>
          </a:p>
        </p:txBody>
      </p:sp>
      <p:pic>
        <p:nvPicPr>
          <p:cNvPr id="236" name="Screenshot 2022-11-15 at 10.02.17 PM.png" descr="Screenshot 2022-11-15 at 10.02.17 PM.png"/>
          <p:cNvPicPr>
            <a:picLocks noChangeAspect="1"/>
          </p:cNvPicPr>
          <p:nvPr/>
        </p:nvPicPr>
        <p:blipFill>
          <a:blip r:embed="rId1"/>
          <a:stretch>
            <a:fillRect/>
          </a:stretch>
        </p:blipFill>
        <p:spPr>
          <a:xfrm>
            <a:off x="4775978" y="3567704"/>
            <a:ext cx="15659101" cy="7975601"/>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roblem Statement"/>
          <p:cNvSpPr txBox="1"/>
          <p:nvPr>
            <p:ph type="title"/>
          </p:nvPr>
        </p:nvSpPr>
        <p:spPr>
          <a:prstGeom prst="rect">
            <a:avLst/>
          </a:prstGeom>
        </p:spPr>
        <p:txBody>
          <a:bodyPr/>
          <a:lstStyle/>
          <a:p>
            <a:r>
              <a:t>Problem Statement</a:t>
            </a:r>
          </a:p>
        </p:txBody>
      </p:sp>
      <p:sp>
        <p:nvSpPr>
          <p:cNvPr id="162" name="Sameer Jawalkar wants to make an app for user so that the user can send there problem and can be resolved in small amount of time.…"/>
          <p:cNvSpPr txBox="1"/>
          <p:nvPr>
            <p:ph type="body" idx="1"/>
          </p:nvPr>
        </p:nvSpPr>
        <p:spPr>
          <a:xfrm>
            <a:off x="1206500" y="3119000"/>
            <a:ext cx="21971000" cy="8256012"/>
          </a:xfrm>
          <a:prstGeom prst="rect">
            <a:avLst/>
          </a:prstGeom>
        </p:spPr>
        <p:txBody>
          <a:bodyPr/>
          <a:lstStyle/>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Sameer Jawalkar wants to make an app for user so that the user can send there problem and can be resolved in small amount of time.</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User Can see there Problem Status easily or they can directly contact to Sameer Jawalker.</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No middle man is Required for handling users complaint.</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Voter Can see his details in these app with fully offline functionality.</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Multiple Platforms can run these app.</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64" name="Goals ( Objectives )"/>
          <p:cNvSpPr txBox="1"/>
          <p:nvPr>
            <p:ph type="title"/>
          </p:nvPr>
        </p:nvSpPr>
        <p:spPr>
          <a:prstGeom prst="rect">
            <a:avLst/>
          </a:prstGeom>
        </p:spPr>
        <p:txBody>
          <a:bodyPr/>
          <a:lstStyle/>
          <a:p>
            <a:r>
              <a:t>Goals ( Objectives )</a:t>
            </a:r>
          </a:p>
        </p:txBody>
      </p:sp>
      <p:sp>
        <p:nvSpPr>
          <p:cNvPr id="165" name="User Can fill Complaint Details with minimum information.…"/>
          <p:cNvSpPr txBox="1"/>
          <p:nvPr>
            <p:ph type="body" idx="1"/>
          </p:nvPr>
        </p:nvSpPr>
        <p:spPr>
          <a:prstGeom prst="rect">
            <a:avLst/>
          </a:prstGeom>
        </p:spPr>
        <p:txBody>
          <a:bodyPr/>
          <a:lstStyle/>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User Can fill Complaint Details with minimum information.</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Location will be picked automatically.</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User Can see his Voter Details by searching his name.</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Voter Details fetching is fully offline.</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Admin app for sharing work details.</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Admin can handle more functionality in Users app.</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67" name="Tech Stack ( Specification )"/>
          <p:cNvSpPr txBox="1"/>
          <p:nvPr>
            <p:ph type="title"/>
          </p:nvPr>
        </p:nvSpPr>
        <p:spPr>
          <a:prstGeom prst="rect">
            <a:avLst/>
          </a:prstGeom>
        </p:spPr>
        <p:txBody>
          <a:bodyPr/>
          <a:lstStyle/>
          <a:p>
            <a:r>
              <a:t>Tech Stack ( Specification )</a:t>
            </a:r>
          </a:p>
        </p:txBody>
      </p:sp>
      <p:sp>
        <p:nvSpPr>
          <p:cNvPr id="168" name="Software - Visual Studio Code , Nodejs , Extensions.…"/>
          <p:cNvSpPr txBox="1"/>
          <p:nvPr>
            <p:ph type="body" idx="1"/>
          </p:nvPr>
        </p:nvSpPr>
        <p:spPr>
          <a:prstGeom prst="rect">
            <a:avLst/>
          </a:prstGeom>
        </p:spPr>
        <p:txBody>
          <a:bodyPr/>
          <a:lstStyle/>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Software - Visual Studio Code , Nodejs , Extensions.</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Operating System - Mac / Windows.</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Framework - React Native, NextJs .</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Programming Language - JavaScript.</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Other - Play Store Console.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70" name="Functionality"/>
          <p:cNvSpPr txBox="1"/>
          <p:nvPr>
            <p:ph type="title"/>
          </p:nvPr>
        </p:nvSpPr>
        <p:spPr>
          <a:xfrm>
            <a:off x="807851" y="1079500"/>
            <a:ext cx="21971001" cy="1433163"/>
          </a:xfrm>
          <a:prstGeom prst="rect">
            <a:avLst/>
          </a:prstGeom>
        </p:spPr>
        <p:txBody>
          <a:bodyPr/>
          <a:lstStyle/>
          <a:p>
            <a:r>
              <a:t>Functionality </a:t>
            </a:r>
          </a:p>
        </p:txBody>
      </p:sp>
      <p:sp>
        <p:nvSpPr>
          <p:cNvPr id="171" name="1. Authentication"/>
          <p:cNvSpPr txBox="1"/>
          <p:nvPr>
            <p:ph type="body" idx="21"/>
          </p:nvPr>
        </p:nvSpPr>
        <p:spPr>
          <a:xfrm>
            <a:off x="807851" y="3256474"/>
            <a:ext cx="21971001" cy="934780"/>
          </a:xfrm>
          <a:prstGeom prst="rect">
            <a:avLst/>
          </a:prstGeom>
        </p:spPr>
        <p:txBody>
          <a:bodyPr/>
          <a:lstStyle/>
          <a:p>
            <a:r>
              <a:t>1. Authentication</a:t>
            </a:r>
          </a:p>
        </p:txBody>
      </p:sp>
      <p:sp>
        <p:nvSpPr>
          <p:cNvPr id="172" name="Registration and Login.…"/>
          <p:cNvSpPr txBox="1"/>
          <p:nvPr>
            <p:ph type="body" sz="half" idx="1"/>
          </p:nvPr>
        </p:nvSpPr>
        <p:spPr>
          <a:xfrm>
            <a:off x="807851" y="4935065"/>
            <a:ext cx="12843438" cy="8256012"/>
          </a:xfrm>
          <a:prstGeom prst="rect">
            <a:avLst/>
          </a:prstGeom>
        </p:spPr>
        <p:txBody>
          <a:bodyPr/>
          <a:lstStyle/>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Registration and Login.</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In Registration Verification Can be done through out the Mobile OTP Verification.</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Registration is with CAPTCHA for more Security. </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Login need Mobile no. And Password</a:t>
            </a:r>
          </a:p>
        </p:txBody>
      </p:sp>
      <p:pic>
        <p:nvPicPr>
          <p:cNvPr id="173" name="Screenshot 2022-11-15 at 3.25.46 PM.png" descr="Screenshot 2022-11-15 at 3.25.46 PM.png"/>
          <p:cNvPicPr>
            <a:picLocks noChangeAspect="1"/>
          </p:cNvPicPr>
          <p:nvPr/>
        </p:nvPicPr>
        <p:blipFill>
          <a:blip r:embed="rId2"/>
          <a:stretch>
            <a:fillRect/>
          </a:stretch>
        </p:blipFill>
        <p:spPr>
          <a:xfrm>
            <a:off x="16999588" y="-356239"/>
            <a:ext cx="7786452" cy="14806519"/>
          </a:xfrm>
          <a:prstGeom prst="rect">
            <a:avLst/>
          </a:prstGeom>
          <a:ln w="12700">
            <a:miter lim="400000"/>
            <a:headEnd/>
            <a:tailEnd/>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75" name="2. Home Interface"/>
          <p:cNvSpPr txBox="1"/>
          <p:nvPr>
            <p:ph type="body" idx="21"/>
          </p:nvPr>
        </p:nvSpPr>
        <p:spPr>
          <a:xfrm>
            <a:off x="1206500" y="1326551"/>
            <a:ext cx="14579132" cy="934780"/>
          </a:xfrm>
          <a:prstGeom prst="rect">
            <a:avLst/>
          </a:prstGeom>
        </p:spPr>
        <p:txBody>
          <a:bodyPr/>
          <a:lstStyle/>
          <a:p>
            <a:r>
              <a:t>2. Home Interface </a:t>
            </a:r>
          </a:p>
        </p:txBody>
      </p:sp>
      <p:sp>
        <p:nvSpPr>
          <p:cNvPr id="176" name="Profile Icon…"/>
          <p:cNvSpPr txBox="1"/>
          <p:nvPr>
            <p:ph type="body" idx="1"/>
          </p:nvPr>
        </p:nvSpPr>
        <p:spPr>
          <a:xfrm>
            <a:off x="1206500" y="3074706"/>
            <a:ext cx="14579132" cy="9566067"/>
          </a:xfrm>
          <a:prstGeom prst="rect">
            <a:avLst/>
          </a:prstGeom>
        </p:spPr>
        <p:txBody>
          <a:bodyPr/>
          <a:lstStyle/>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Profile Icon</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Menu</a:t>
            </a:r>
          </a:p>
          <a:p>
            <a:pPr lvl="1">
              <a:defRPr>
                <a:latin typeface="Helvetica Neue Medium" panose="02000503000000020004"/>
                <a:ea typeface="Helvetica Neue Medium" panose="02000503000000020004"/>
                <a:cs typeface="Helvetica Neue Medium" panose="02000503000000020004"/>
                <a:sym typeface="Helvetica Neue Medium" panose="02000503000000020004"/>
              </a:defRPr>
            </a:pPr>
            <a:r>
              <a:t>Complaint</a:t>
            </a:r>
          </a:p>
          <a:p>
            <a:pPr lvl="1">
              <a:defRPr>
                <a:latin typeface="Helvetica Neue Medium" panose="02000503000000020004"/>
                <a:ea typeface="Helvetica Neue Medium" panose="02000503000000020004"/>
                <a:cs typeface="Helvetica Neue Medium" panose="02000503000000020004"/>
                <a:sym typeface="Helvetica Neue Medium" panose="02000503000000020004"/>
              </a:defRPr>
            </a:pPr>
            <a:r>
              <a:t>About me </a:t>
            </a:r>
          </a:p>
          <a:p>
            <a:pPr lvl="1">
              <a:defRPr>
                <a:latin typeface="Helvetica Neue Medium" panose="02000503000000020004"/>
                <a:ea typeface="Helvetica Neue Medium" panose="02000503000000020004"/>
                <a:cs typeface="Helvetica Neue Medium" panose="02000503000000020004"/>
                <a:sym typeface="Helvetica Neue Medium" panose="02000503000000020004"/>
              </a:defRPr>
            </a:pPr>
            <a:r>
              <a:t>Voter Id …..</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Photo Gallery</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Social Media Link</a:t>
            </a:r>
          </a:p>
        </p:txBody>
      </p:sp>
      <p:pic>
        <p:nvPicPr>
          <p:cNvPr id="177" name="Screenshot 2022-11-15 at 3.03.05 PM.png" descr="Screenshot 2022-11-15 at 3.03.05 PM.png"/>
          <p:cNvPicPr>
            <a:picLocks noChangeAspect="1"/>
          </p:cNvPicPr>
          <p:nvPr/>
        </p:nvPicPr>
        <p:blipFill>
          <a:blip r:embed="rId2"/>
          <a:stretch>
            <a:fillRect/>
          </a:stretch>
        </p:blipFill>
        <p:spPr>
          <a:xfrm>
            <a:off x="16863800" y="-483029"/>
            <a:ext cx="7966534" cy="15148960"/>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79" name="3. Complaint Filling"/>
          <p:cNvSpPr txBox="1"/>
          <p:nvPr>
            <p:ph type="body" idx="21"/>
          </p:nvPr>
        </p:nvSpPr>
        <p:spPr>
          <a:xfrm>
            <a:off x="1206500" y="1326551"/>
            <a:ext cx="11874241" cy="934780"/>
          </a:xfrm>
          <a:prstGeom prst="rect">
            <a:avLst/>
          </a:prstGeom>
        </p:spPr>
        <p:txBody>
          <a:bodyPr/>
          <a:lstStyle/>
          <a:p>
            <a:r>
              <a:t>3. Complaint Filling</a:t>
            </a:r>
          </a:p>
        </p:txBody>
      </p:sp>
      <p:sp>
        <p:nvSpPr>
          <p:cNvPr id="180" name="User need to put his name.…"/>
          <p:cNvSpPr txBox="1"/>
          <p:nvPr>
            <p:ph type="body" sz="half" idx="1"/>
          </p:nvPr>
        </p:nvSpPr>
        <p:spPr>
          <a:xfrm>
            <a:off x="1206500" y="3513621"/>
            <a:ext cx="11874241" cy="7912905"/>
          </a:xfrm>
          <a:prstGeom prst="rect">
            <a:avLst/>
          </a:prstGeom>
        </p:spPr>
        <p:txBody>
          <a:bodyPr/>
          <a:lstStyle/>
          <a:p>
            <a:pPr marL="560705" indent="-560705" defTabSz="2243455">
              <a:spcBef>
                <a:spcPts val="4100"/>
              </a:spcBef>
              <a:defRPr sz="4415">
                <a:latin typeface="Helvetica Neue Medium" panose="02000503000000020004"/>
                <a:ea typeface="Helvetica Neue Medium" panose="02000503000000020004"/>
                <a:cs typeface="Helvetica Neue Medium" panose="02000503000000020004"/>
                <a:sym typeface="Helvetica Neue Medium" panose="02000503000000020004"/>
              </a:defRPr>
            </a:pPr>
            <a:r>
              <a:t>User need to put his name.</a:t>
            </a:r>
          </a:p>
          <a:p>
            <a:pPr marL="560705" indent="-560705" defTabSz="2243455">
              <a:spcBef>
                <a:spcPts val="4100"/>
              </a:spcBef>
              <a:defRPr sz="4415">
                <a:latin typeface="Helvetica Neue Medium" panose="02000503000000020004"/>
                <a:ea typeface="Helvetica Neue Medium" panose="02000503000000020004"/>
                <a:cs typeface="Helvetica Neue Medium" panose="02000503000000020004"/>
                <a:sym typeface="Helvetica Neue Medium" panose="02000503000000020004"/>
              </a:defRPr>
            </a:pPr>
            <a:r>
              <a:t>Location can be picked up automatically once click on location red button.</a:t>
            </a:r>
          </a:p>
          <a:p>
            <a:pPr marL="560705" indent="-560705" defTabSz="2243455">
              <a:spcBef>
                <a:spcPts val="4100"/>
              </a:spcBef>
              <a:defRPr sz="4415">
                <a:latin typeface="Helvetica Neue Medium" panose="02000503000000020004"/>
                <a:ea typeface="Helvetica Neue Medium" panose="02000503000000020004"/>
                <a:cs typeface="Helvetica Neue Medium" panose="02000503000000020004"/>
                <a:sym typeface="Helvetica Neue Medium" panose="02000503000000020004"/>
              </a:defRPr>
            </a:pPr>
            <a:r>
              <a:t>Mobile no cannot be edited because its verified one.</a:t>
            </a:r>
          </a:p>
          <a:p>
            <a:pPr marL="560705" indent="-560705" defTabSz="2243455">
              <a:spcBef>
                <a:spcPts val="4100"/>
              </a:spcBef>
              <a:defRPr sz="4415">
                <a:latin typeface="Helvetica Neue Medium" panose="02000503000000020004"/>
                <a:ea typeface="Helvetica Neue Medium" panose="02000503000000020004"/>
                <a:cs typeface="Helvetica Neue Medium" panose="02000503000000020004"/>
                <a:sym typeface="Helvetica Neue Medium" panose="02000503000000020004"/>
              </a:defRPr>
            </a:pPr>
            <a:r>
              <a:t>User Can Click submit button if all fields are filled up.</a:t>
            </a:r>
          </a:p>
          <a:p>
            <a:pPr marL="560705" indent="-560705" defTabSz="2243455">
              <a:spcBef>
                <a:spcPts val="4100"/>
              </a:spcBef>
              <a:defRPr sz="4415">
                <a:latin typeface="Helvetica Neue Medium" panose="02000503000000020004"/>
                <a:ea typeface="Helvetica Neue Medium" panose="02000503000000020004"/>
                <a:cs typeface="Helvetica Neue Medium" panose="02000503000000020004"/>
                <a:sym typeface="Helvetica Neue Medium" panose="02000503000000020004"/>
              </a:defRPr>
            </a:pPr>
            <a:r>
              <a:t>Whatsapp Button for those if in case the issue is very important.</a:t>
            </a:r>
          </a:p>
        </p:txBody>
      </p:sp>
      <p:pic>
        <p:nvPicPr>
          <p:cNvPr id="181" name="Screenshot 2022-11-24 at 5.33.00 PM.png" descr="Screenshot 2022-11-24 at 5.33.00 PM.png"/>
          <p:cNvPicPr>
            <a:picLocks noChangeAspect="1"/>
          </p:cNvPicPr>
          <p:nvPr/>
        </p:nvPicPr>
        <p:blipFill>
          <a:blip r:embed="rId2"/>
          <a:stretch>
            <a:fillRect/>
          </a:stretch>
        </p:blipFill>
        <p:spPr>
          <a:xfrm>
            <a:off x="16864576" y="-471510"/>
            <a:ext cx="7889818" cy="15007977"/>
          </a:xfrm>
          <a:prstGeom prst="rect">
            <a:avLst/>
          </a:prstGeom>
          <a:ln w="12700">
            <a:miter lim="400000"/>
            <a:headEnd/>
            <a:tailEnd/>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83" name="At Registration user need to fill some required details.…"/>
          <p:cNvSpPr txBox="1"/>
          <p:nvPr>
            <p:ph type="body" sz="half" idx="1"/>
          </p:nvPr>
        </p:nvSpPr>
        <p:spPr>
          <a:xfrm>
            <a:off x="1140058" y="3475647"/>
            <a:ext cx="13154797" cy="6986877"/>
          </a:xfrm>
          <a:prstGeom prst="rect">
            <a:avLst/>
          </a:prstGeom>
        </p:spPr>
        <p:txBody>
          <a:bodyPr/>
          <a:lstStyle/>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At Registration user need to fill some required details.</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Here User can manage his all details accept his mobile no.</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Logo,Name,Email can be changed.</a:t>
            </a:r>
          </a:p>
          <a:p>
            <a:pPr>
              <a:defRPr>
                <a:latin typeface="Helvetica Neue Medium" panose="02000503000000020004"/>
                <a:ea typeface="Helvetica Neue Medium" panose="02000503000000020004"/>
                <a:cs typeface="Helvetica Neue Medium" panose="02000503000000020004"/>
                <a:sym typeface="Helvetica Neue Medium" panose="02000503000000020004"/>
              </a:defRPr>
            </a:pPr>
            <a:r>
              <a:t>Address and City User can add but those are not required one.</a:t>
            </a:r>
          </a:p>
        </p:txBody>
      </p:sp>
      <p:sp>
        <p:nvSpPr>
          <p:cNvPr id="184" name="4. User Profile Editing"/>
          <p:cNvSpPr txBox="1"/>
          <p:nvPr/>
        </p:nvSpPr>
        <p:spPr>
          <a:xfrm>
            <a:off x="1206500" y="1326551"/>
            <a:ext cx="11874241" cy="934780"/>
          </a:xfrm>
          <a:prstGeom prst="rect">
            <a:avLst/>
          </a:prstGeom>
          <a:ln w="12700">
            <a:miter lim="400000"/>
          </a:ln>
        </p:spPr>
        <p:txBody>
          <a:bodyPr lIns="45719" rIns="45719">
            <a:normAutofit/>
          </a:bodyPr>
          <a:lstStyle>
            <a:lvl1pPr algn="l" defTabSz="825500">
              <a:defRPr sz="5500" b="1">
                <a:solidFill>
                  <a:srgbClr val="000000"/>
                </a:solidFill>
              </a:defRPr>
            </a:lvl1pPr>
          </a:lstStyle>
          <a:p>
            <a:r>
              <a:t>4. User Profile Editing</a:t>
            </a:r>
          </a:p>
        </p:txBody>
      </p:sp>
      <p:pic>
        <p:nvPicPr>
          <p:cNvPr id="185" name="Screenshot 2022-11-15 at 3.03.25 PM.png" descr="Screenshot 2022-11-15 at 3.03.25 PM.png"/>
          <p:cNvPicPr>
            <a:picLocks noChangeAspect="1"/>
          </p:cNvPicPr>
          <p:nvPr/>
        </p:nvPicPr>
        <p:blipFill>
          <a:blip r:embed="rId2"/>
          <a:stretch>
            <a:fillRect/>
          </a:stretch>
        </p:blipFill>
        <p:spPr>
          <a:xfrm>
            <a:off x="16835883" y="-368352"/>
            <a:ext cx="7950157" cy="15117818"/>
          </a:xfrm>
          <a:prstGeom prst="rect">
            <a:avLst/>
          </a:prstGeom>
          <a:ln w="12700">
            <a:miter lim="400000"/>
            <a:headEnd/>
            <a:tailEnd/>
          </a:ln>
        </p:spPr>
      </p:pic>
    </p:spTree>
  </p:cSld>
  <p:clrMapOvr>
    <a:masterClrMapping/>
  </p:clrMapOvr>
  <p:transition spd="med"/>
</p:sld>
</file>

<file path=ppt/theme/theme1.xml><?xml version="1.0" encoding="utf-8"?>
<a:theme xmlns:a="http://schemas.openxmlformats.org/drawingml/2006/main"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4677</Words>
  <Application>WPS Presentation</Application>
  <PresentationFormat/>
  <Paragraphs>208</Paragraphs>
  <Slides>23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SimSun</vt:lpstr>
      <vt:lpstr>Wingdings</vt:lpstr>
      <vt:lpstr>Helvetica Neue</vt:lpstr>
      <vt:lpstr>Helvetica Neue Medium</vt:lpstr>
      <vt:lpstr>Songti SC Regular</vt:lpstr>
      <vt:lpstr>Microsoft YaHei</vt:lpstr>
      <vt:lpstr>汉仪旗黑</vt:lpstr>
      <vt:lpstr>Arial Unicode MS</vt:lpstr>
      <vt:lpstr>Helvetica Neue</vt:lpstr>
      <vt:lpstr>Apple Color Emoji</vt:lpstr>
      <vt:lpstr>Calibri</vt:lpstr>
      <vt:lpstr>宋体-简</vt:lpstr>
      <vt:lpstr>33_DynamicLight</vt:lpstr>
      <vt:lpstr>SOCIAL WELFARE</vt:lpstr>
      <vt:lpstr>Index ( Content )</vt:lpstr>
      <vt:lpstr>Problem Statement</vt:lpstr>
      <vt:lpstr>Goals ( Objectives )</vt:lpstr>
      <vt:lpstr>Tech Stack ( Specification )</vt:lpstr>
      <vt:lpstr>Functionality </vt:lpstr>
      <vt:lpstr>PowerPoint 演示文稿</vt:lpstr>
      <vt:lpstr>PowerPoint 演示文稿</vt:lpstr>
      <vt:lpstr>PowerPoint 演示文稿</vt:lpstr>
      <vt:lpstr>PowerPoint 演示文稿</vt:lpstr>
      <vt:lpstr>PowerPoint 演示文稿</vt:lpstr>
      <vt:lpstr>PowerPoint 演示文稿</vt:lpstr>
      <vt:lpstr>Architecture</vt:lpstr>
      <vt:lpstr>Used Algorithms</vt:lpstr>
      <vt:lpstr>Custom Algorithm</vt:lpstr>
      <vt:lpstr>PowerPoint 演示文稿</vt:lpstr>
      <vt:lpstr>Literature Review</vt:lpstr>
      <vt:lpstr>Mathematical Model</vt:lpstr>
      <vt:lpstr>PowerPoint 演示文稿</vt:lpstr>
      <vt:lpstr>PowerPoint 演示文稿</vt:lpstr>
      <vt:lpstr>PowerPoint 演示文稿</vt:lpstr>
      <vt:lpstr>Conclusion</vt:lpstr>
      <vt:lpst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COMPLAINT BOX FOR SOCIAL WELFARE</dc:title>
  <dc:creator/>
  <cp:lastModifiedBy>google1579435232</cp:lastModifiedBy>
  <cp:revision>1</cp:revision>
  <dcterms:created xsi:type="dcterms:W3CDTF">2022-11-25T04:45:18Z</dcterms:created>
  <dcterms:modified xsi:type="dcterms:W3CDTF">2022-11-25T04:45:18Z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1033-4.7.0.7770</vt:lpwstr>
  </property>
</Properties>
</file>